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47DBE9-D012-4221-87C3-23A26D3606AA}" v="663" dt="2021-04-23T04:45:25.369"/>
    <p1510:client id="{3D15C19F-309D-C000-0776-66DD59983571}" v="327" dt="2021-04-23T14:50:17.408"/>
    <p1510:client id="{5A06D705-ADAD-9C6F-8E73-1EEA537194C0}" v="2768" dt="2021-04-25T18:20:46.1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D50000AB-C32C-4390-B770-59173B2F0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7302" y="1486631"/>
            <a:ext cx="5114583" cy="45414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04CE8E-103E-473F-84C4-E6F94AA0D36F}"/>
              </a:ext>
            </a:extLst>
          </p:cNvPr>
          <p:cNvSpPr txBox="1"/>
          <p:nvPr/>
        </p:nvSpPr>
        <p:spPr>
          <a:xfrm>
            <a:off x="7168684" y="1130226"/>
            <a:ext cx="4422182" cy="6155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700">
                <a:cs typeface="Calibri"/>
              </a:rPr>
              <a:t>Fig from </a:t>
            </a:r>
            <a:r>
              <a:rPr lang="en-US" sz="1700" dirty="0" err="1">
                <a:cs typeface="Calibri"/>
              </a:rPr>
              <a:t>Zarnitsyna</a:t>
            </a:r>
            <a:r>
              <a:rPr lang="en-US" sz="1700" dirty="0">
                <a:cs typeface="Calibri"/>
              </a:rPr>
              <a:t> VI et al, </a:t>
            </a:r>
            <a:r>
              <a:rPr lang="en-US" sz="1700" dirty="0" err="1">
                <a:cs typeface="Calibri"/>
              </a:rPr>
              <a:t>PLoS</a:t>
            </a:r>
            <a:r>
              <a:rPr lang="en-US" sz="1700" dirty="0">
                <a:cs typeface="Calibri"/>
              </a:rPr>
              <a:t> Pathog, 2016.</a:t>
            </a:r>
            <a:endParaRPr lang="en-US" sz="1700" b="1" dirty="0">
              <a:cs typeface="Calibri"/>
            </a:endParaRPr>
          </a:p>
          <a:p>
            <a:endParaRPr lang="en-US" sz="1700" dirty="0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2C941-40E8-4160-B4C4-FE9D38D6F385}"/>
              </a:ext>
            </a:extLst>
          </p:cNvPr>
          <p:cNvSpPr txBox="1"/>
          <p:nvPr/>
        </p:nvSpPr>
        <p:spPr>
          <a:xfrm>
            <a:off x="6172199" y="5969000"/>
            <a:ext cx="598593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Fig 1. </a:t>
            </a:r>
            <a:r>
              <a:rPr lang="en-US" dirty="0"/>
              <a:t>Mechanistic model predictions. We expect linear log-log plots most of the time with effect modification by dose.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B8E0B-E18B-469B-909A-86BFF3E59BAE}"/>
              </a:ext>
            </a:extLst>
          </p:cNvPr>
          <p:cNvSpPr txBox="1"/>
          <p:nvPr/>
        </p:nvSpPr>
        <p:spPr>
          <a:xfrm>
            <a:off x="305765" y="1436333"/>
            <a:ext cx="5761299" cy="48936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>
                <a:cs typeface="Calibri"/>
              </a:rPr>
              <a:t>In general, individuals with higher preexisting immunity have weaker vaccine responses.</a:t>
            </a:r>
          </a:p>
          <a:p>
            <a:pPr marL="342900" indent="-342900">
              <a:buFont typeface="Arial"/>
              <a:buChar char="•"/>
            </a:pPr>
            <a:r>
              <a:rPr lang="en-US" sz="2400">
                <a:cs typeface="Calibri"/>
              </a:rPr>
              <a:t>Our collaborators used a mechanistic host vaccine response model to make quantitative predictions about this relationship. (Fig 1.)</a:t>
            </a:r>
          </a:p>
          <a:p>
            <a:pPr marL="342900" indent="-342900">
              <a:buFont typeface="Arial"/>
              <a:buChar char="•"/>
            </a:pPr>
            <a:r>
              <a:rPr lang="en-US" sz="2400">
                <a:cs typeface="Calibri"/>
              </a:rPr>
              <a:t>Our goals with CIVIC human cohort data: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>
                <a:cs typeface="Calibri"/>
              </a:rPr>
              <a:t>Check these predictions.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>
                <a:cs typeface="Calibri"/>
              </a:rPr>
              <a:t>Examine effect modification by other host factors, e.g. age.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>
                <a:cs typeface="Calibri"/>
              </a:rPr>
              <a:t>Examine cross-protective vaccine responses.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2980D9-8137-4D9F-B657-8CCA2A35A4F4}"/>
              </a:ext>
            </a:extLst>
          </p:cNvPr>
          <p:cNvSpPr txBox="1">
            <a:spLocks/>
          </p:cNvSpPr>
          <p:nvPr/>
        </p:nvSpPr>
        <p:spPr>
          <a:xfrm>
            <a:off x="2879" y="-3533"/>
            <a:ext cx="12188124" cy="109734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ea typeface="+mj-lt"/>
                <a:cs typeface="+mj-lt"/>
              </a:rPr>
              <a:t>How does pre-existing immunity interact with other factors to impact influenza vaccine responses?</a:t>
            </a:r>
            <a:r>
              <a:rPr lang="en-US" sz="4000" dirty="0">
                <a:solidFill>
                  <a:schemeClr val="bg1"/>
                </a:solidFill>
                <a:cs typeface="Calibri Light"/>
              </a:rPr>
              <a:t>          </a:t>
            </a:r>
            <a:r>
              <a:rPr lang="en-US" sz="2700" u="sng" dirty="0">
                <a:solidFill>
                  <a:schemeClr val="bg1"/>
                </a:solidFill>
                <a:cs typeface="Calibri Light"/>
              </a:rPr>
              <a:t>Zane Billings</a:t>
            </a:r>
            <a:r>
              <a:rPr lang="en-US" sz="2700" dirty="0">
                <a:solidFill>
                  <a:schemeClr val="bg1"/>
                </a:solidFill>
                <a:cs typeface="Calibri Light"/>
              </a:rPr>
              <a:t>, Andreas Handel</a:t>
            </a:r>
            <a:endParaRPr lang="en-US" sz="2700">
              <a:solidFill>
                <a:schemeClr val="bg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9" y="-3533"/>
            <a:ext cx="12188124" cy="1097340"/>
          </a:xfrm>
          <a:solidFill>
            <a:srgbClr val="C00000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chemeClr val="bg1"/>
                </a:solidFill>
                <a:ea typeface="+mj-lt"/>
                <a:cs typeface="+mj-lt"/>
              </a:rPr>
              <a:t>How does pre-existing immunity interact with other factors to impact influenza vaccine responses?</a:t>
            </a:r>
            <a:r>
              <a:rPr lang="en-US" sz="4000" dirty="0">
                <a:solidFill>
                  <a:schemeClr val="bg1"/>
                </a:solidFill>
                <a:cs typeface="Calibri Light"/>
              </a:rPr>
              <a:t>          </a:t>
            </a:r>
            <a:r>
              <a:rPr lang="en-US" sz="2700" u="sng" dirty="0">
                <a:solidFill>
                  <a:schemeClr val="bg1"/>
                </a:solidFill>
                <a:cs typeface="Calibri Light"/>
              </a:rPr>
              <a:t>Zane Billings</a:t>
            </a:r>
            <a:r>
              <a:rPr lang="en-US" sz="2700" dirty="0">
                <a:solidFill>
                  <a:schemeClr val="bg1"/>
                </a:solidFill>
                <a:cs typeface="Calibri Light"/>
              </a:rPr>
              <a:t>, Andreas Handel</a:t>
            </a:r>
            <a:endParaRPr lang="en-US" sz="27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D64B04-1582-41DE-8531-FC22055059AD}"/>
              </a:ext>
            </a:extLst>
          </p:cNvPr>
          <p:cNvSpPr txBox="1"/>
          <p:nvPr/>
        </p:nvSpPr>
        <p:spPr>
          <a:xfrm rot="16200000">
            <a:off x="-2943827" y="3557285"/>
            <a:ext cx="63506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/>
              <a:t>Fold</a:t>
            </a:r>
            <a:r>
              <a:rPr lang="en-US" sz="1600" b="1"/>
              <a:t> increase in HAI titer</a:t>
            </a:r>
            <a:endParaRPr lang="en-US" sz="1600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8640BC-6488-4DBA-8B21-2ED922DC890A}"/>
              </a:ext>
            </a:extLst>
          </p:cNvPr>
          <p:cNvSpPr txBox="1"/>
          <p:nvPr/>
        </p:nvSpPr>
        <p:spPr>
          <a:xfrm>
            <a:off x="3065363" y="6364146"/>
            <a:ext cx="63699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/>
              <a:t>Log2 preexisting immunity before vaccination (HAI titer)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0D21BA-1F83-4117-9674-371C4CEEC34D}"/>
              </a:ext>
            </a:extLst>
          </p:cNvPr>
          <p:cNvSpPr txBox="1"/>
          <p:nvPr/>
        </p:nvSpPr>
        <p:spPr>
          <a:xfrm>
            <a:off x="306729" y="1136247"/>
            <a:ext cx="2835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b="1" dirty="0">
              <a:cs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923F7A-9430-49AF-88FB-8BE3583171E0}"/>
              </a:ext>
            </a:extLst>
          </p:cNvPr>
          <p:cNvSpPr txBox="1"/>
          <p:nvPr/>
        </p:nvSpPr>
        <p:spPr>
          <a:xfrm>
            <a:off x="4136020" y="1136247"/>
            <a:ext cx="2835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b="1" dirty="0">
              <a:cs typeface="Calibri"/>
            </a:endParaRPr>
          </a:p>
        </p:txBody>
      </p:sp>
      <p:pic>
        <p:nvPicPr>
          <p:cNvPr id="57" name="Picture 57" descr="Chart, scatter chart&#10;&#10;Description automatically generated">
            <a:extLst>
              <a:ext uri="{FF2B5EF4-FFF2-40B4-BE49-F238E27FC236}">
                <a16:creationId xmlns:a16="http://schemas.microsoft.com/office/drawing/2014/main" id="{2B59328F-1F76-41CA-8B3D-AD7C6B98F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32" y="1102730"/>
            <a:ext cx="11501377" cy="531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773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How does pre-existing immunity interact with other factors to impact influenza vaccine responses?          Zane Billings, Andreas Handel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546</cp:revision>
  <dcterms:created xsi:type="dcterms:W3CDTF">2021-04-23T02:59:41Z</dcterms:created>
  <dcterms:modified xsi:type="dcterms:W3CDTF">2021-04-25T21:36:42Z</dcterms:modified>
</cp:coreProperties>
</file>

<file path=docProps/thumbnail.jpeg>
</file>